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embeddedFontLst>
    <p:embeddedFont>
      <p:font typeface="Average" panose="020B0604020202020204" charset="0"/>
      <p:regular r:id="rId10"/>
    </p:embeddedFont>
    <p:embeddedFont>
      <p:font typeface="Lato" panose="020F0502020204030203" pitchFamily="34" charset="0"/>
      <p:regular r:id="rId11"/>
      <p:bold r:id="rId12"/>
      <p:italic r:id="rId13"/>
      <p:boldItalic r:id="rId14"/>
    </p:embeddedFont>
    <p:embeddedFont>
      <p:font typeface="Raleway" pitchFamily="2"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5" d="100"/>
          <a:sy n="135" d="100"/>
        </p:scale>
        <p:origin x="132"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tableStyles" Target="tableStyles.xml"/></Relationships>
</file>

<file path=ppt/media/image1.png>
</file>

<file path=ppt/media/image2.jpg>
</file>

<file path=ppt/media/image3.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23bd9072f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23bd9072f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123bd9072f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123bd9072f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123bd9072f3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123bd9072f3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23bd9072f3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23bd9072f3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123bd9072f3_1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123bd9072f3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123bd9072f3_1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123bd9072f3_1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Team TBA’s</a:t>
            </a:r>
            <a:endParaRPr/>
          </a:p>
          <a:p>
            <a:pPr marL="0" lvl="0" indent="0" algn="l" rtl="0">
              <a:spcBef>
                <a:spcPts val="0"/>
              </a:spcBef>
              <a:spcAft>
                <a:spcPts val="0"/>
              </a:spcAft>
              <a:buNone/>
            </a:pPr>
            <a:r>
              <a:rPr lang="en"/>
              <a:t>Recycling Sorter</a:t>
            </a:r>
            <a:endParaRPr/>
          </a:p>
        </p:txBody>
      </p:sp>
      <p:sp>
        <p:nvSpPr>
          <p:cNvPr id="87" name="Google Shape;87;p1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p>
            <a:pPr marL="0" lvl="0" indent="0"/>
            <a:r>
              <a:rPr lang="en" dirty="0"/>
              <a:t>Daniel Rose, Nicholas Connolly, Nicole Kresse, </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Project Overview</a:t>
            </a:r>
            <a:endParaRPr dirty="0"/>
          </a:p>
        </p:txBody>
      </p:sp>
      <p:sp>
        <p:nvSpPr>
          <p:cNvPr id="93" name="Google Shape;93;p14"/>
          <p:cNvSpPr txBox="1">
            <a:spLocks noGrp="1"/>
          </p:cNvSpPr>
          <p:nvPr>
            <p:ph type="body" idx="1"/>
          </p:nvPr>
        </p:nvSpPr>
        <p:spPr>
          <a:xfrm>
            <a:off x="729450" y="2050523"/>
            <a:ext cx="7688700" cy="22611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Clr>
                <a:schemeClr val="dk1"/>
              </a:buClr>
              <a:buSzPts val="1100"/>
              <a:buFont typeface="Arial"/>
              <a:buNone/>
            </a:pPr>
            <a:r>
              <a:rPr lang="en" sz="1400" dirty="0">
                <a:solidFill>
                  <a:schemeClr val="dk1"/>
                </a:solidFill>
                <a:latin typeface="Lato" panose="020F0502020204030203" pitchFamily="34" charset="0"/>
                <a:ea typeface="Lato" panose="020F0502020204030203" pitchFamily="34" charset="0"/>
                <a:cs typeface="Lato" panose="020F0502020204030203" pitchFamily="34" charset="0"/>
                <a:sym typeface="Average"/>
              </a:rPr>
              <a:t>The goal is to create a sufficient alternative to how we recycle materials, by infusing several can and bottle machines into one. The system will identify items properly and discard it into appropriate bins. If bins are full, operators will empty the bins and allow the system to continue its operation.</a:t>
            </a:r>
          </a:p>
          <a:p>
            <a:pPr marL="0" lvl="0" indent="0" algn="l" rtl="0">
              <a:spcBef>
                <a:spcPts val="0"/>
              </a:spcBef>
              <a:spcAft>
                <a:spcPts val="0"/>
              </a:spcAft>
              <a:buClr>
                <a:schemeClr val="dk1"/>
              </a:buClr>
              <a:buSzPts val="1100"/>
              <a:buFont typeface="Arial"/>
              <a:buNone/>
            </a:pPr>
            <a:endParaRPr lang="en" sz="1400" dirty="0">
              <a:solidFill>
                <a:schemeClr val="dk1"/>
              </a:solidFill>
              <a:latin typeface="Lato" panose="020F0502020204030203" pitchFamily="34" charset="0"/>
              <a:ea typeface="Lato" panose="020F0502020204030203" pitchFamily="34" charset="0"/>
              <a:cs typeface="Lato" panose="020F0502020204030203" pitchFamily="34" charset="0"/>
              <a:sym typeface="Average"/>
            </a:endParaRPr>
          </a:p>
          <a:p>
            <a:pPr marL="0" lvl="0" indent="0" algn="l" rtl="0">
              <a:spcBef>
                <a:spcPts val="0"/>
              </a:spcBef>
              <a:spcAft>
                <a:spcPts val="0"/>
              </a:spcAft>
              <a:buClr>
                <a:schemeClr val="dk1"/>
              </a:buClr>
              <a:buSzPts val="1100"/>
              <a:buFont typeface="Arial"/>
              <a:buNone/>
            </a:pPr>
            <a:r>
              <a:rPr lang="en" sz="1400" dirty="0">
                <a:solidFill>
                  <a:schemeClr val="dk1"/>
                </a:solidFill>
                <a:latin typeface="Lato" panose="020F0502020204030203" pitchFamily="34" charset="0"/>
                <a:ea typeface="Lato" panose="020F0502020204030203" pitchFamily="34" charset="0"/>
                <a:cs typeface="Lato" panose="020F0502020204030203" pitchFamily="34" charset="0"/>
                <a:sym typeface="Average"/>
              </a:rPr>
              <a:t>One of the major reasoning behind this system is to replace trash and recycling bins out in the street as people will throw away trash into any bin possible. Not only will the construction of this system allow for elimination of recyclable materials in landfills but also decrease the amount of labor workers needed to separate recyclable materials at recycling centers.</a:t>
            </a:r>
            <a:endParaRPr sz="1400" dirty="0">
              <a:solidFill>
                <a:schemeClr val="dk1"/>
              </a:solidFill>
              <a:latin typeface="Lato" panose="020F0502020204030203" pitchFamily="34" charset="0"/>
              <a:ea typeface="Lato" panose="020F0502020204030203" pitchFamily="34" charset="0"/>
              <a:cs typeface="Lato" panose="020F0502020204030203" pitchFamily="34" charset="0"/>
              <a:sym typeface="Average"/>
            </a:endParaRPr>
          </a:p>
          <a:p>
            <a:pPr marL="0" lvl="0" indent="0" algn="l" rtl="0">
              <a:spcBef>
                <a:spcPts val="1200"/>
              </a:spcBef>
              <a:spcAft>
                <a:spcPts val="1200"/>
              </a:spcAft>
              <a:buNone/>
            </a:pPr>
            <a:endParaRPr dirty="0">
              <a:latin typeface="Lato" panose="020F0502020204030203" pitchFamily="34" charset="0"/>
              <a:ea typeface="Lato" panose="020F0502020204030203" pitchFamily="34" charset="0"/>
              <a:cs typeface="Lato" panose="020F0502020204030203"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Technology Used</a:t>
            </a:r>
            <a:endParaRPr/>
          </a:p>
        </p:txBody>
      </p:sp>
      <p:sp>
        <p:nvSpPr>
          <p:cNvPr id="99" name="Google Shape;99;p15"/>
          <p:cNvSpPr txBox="1">
            <a:spLocks noGrp="1"/>
          </p:cNvSpPr>
          <p:nvPr>
            <p:ph type="body" idx="1"/>
          </p:nvPr>
        </p:nvSpPr>
        <p:spPr>
          <a:xfrm>
            <a:off x="796129" y="1727100"/>
            <a:ext cx="35424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dirty="0">
                <a:solidFill>
                  <a:schemeClr val="dk1"/>
                </a:solidFill>
                <a:latin typeface="Average"/>
                <a:ea typeface="Average"/>
                <a:cs typeface="Average"/>
                <a:sym typeface="Average"/>
              </a:rPr>
              <a:t>Hardware:</a:t>
            </a:r>
            <a:endParaRPr dirty="0">
              <a:solidFill>
                <a:schemeClr val="dk1"/>
              </a:solidFill>
              <a:latin typeface="Average"/>
              <a:ea typeface="Average"/>
              <a:cs typeface="Average"/>
              <a:sym typeface="Average"/>
            </a:endParaRPr>
          </a:p>
          <a:p>
            <a:pPr marL="457200" lvl="0" indent="-311150" algn="l" rtl="0">
              <a:spcBef>
                <a:spcPts val="1200"/>
              </a:spcBef>
              <a:spcAft>
                <a:spcPts val="0"/>
              </a:spcAft>
              <a:buClr>
                <a:schemeClr val="dk1"/>
              </a:buClr>
              <a:buSzPts val="1300"/>
              <a:buFont typeface="Average"/>
              <a:buChar char="●"/>
            </a:pPr>
            <a:r>
              <a:rPr lang="en" dirty="0">
                <a:solidFill>
                  <a:schemeClr val="dk1"/>
                </a:solidFill>
                <a:latin typeface="Average"/>
                <a:ea typeface="Average"/>
                <a:cs typeface="Average"/>
                <a:sym typeface="Average"/>
              </a:rPr>
              <a:t>Raspberry Pi 4</a:t>
            </a:r>
            <a:endParaRPr dirty="0">
              <a:solidFill>
                <a:schemeClr val="dk1"/>
              </a:solidFill>
              <a:latin typeface="Average"/>
              <a:ea typeface="Average"/>
              <a:cs typeface="Average"/>
              <a:sym typeface="Average"/>
            </a:endParaRPr>
          </a:p>
          <a:p>
            <a:pPr marL="457200" lvl="0" indent="-311150" algn="l" rtl="0">
              <a:spcBef>
                <a:spcPts val="0"/>
              </a:spcBef>
              <a:spcAft>
                <a:spcPts val="0"/>
              </a:spcAft>
              <a:buClr>
                <a:schemeClr val="dk1"/>
              </a:buClr>
              <a:buSzPts val="1300"/>
              <a:buFont typeface="Average"/>
              <a:buChar char="●"/>
            </a:pPr>
            <a:r>
              <a:rPr lang="en" dirty="0">
                <a:solidFill>
                  <a:schemeClr val="dk1"/>
                </a:solidFill>
                <a:latin typeface="Average"/>
                <a:ea typeface="Average"/>
                <a:cs typeface="Average"/>
                <a:sym typeface="Average"/>
              </a:rPr>
              <a:t>Pi Camera (or USB Camera)</a:t>
            </a:r>
            <a:endParaRPr dirty="0">
              <a:solidFill>
                <a:schemeClr val="dk1"/>
              </a:solidFill>
              <a:latin typeface="Average"/>
              <a:ea typeface="Average"/>
              <a:cs typeface="Average"/>
              <a:sym typeface="Average"/>
            </a:endParaRPr>
          </a:p>
          <a:p>
            <a:pPr marL="457200" lvl="0" indent="-311150" algn="l" rtl="0">
              <a:spcBef>
                <a:spcPts val="0"/>
              </a:spcBef>
              <a:spcAft>
                <a:spcPts val="0"/>
              </a:spcAft>
              <a:buClr>
                <a:schemeClr val="dk1"/>
              </a:buClr>
              <a:buSzPts val="1300"/>
              <a:buFont typeface="Average"/>
              <a:buChar char="●"/>
            </a:pPr>
            <a:r>
              <a:rPr lang="en" dirty="0">
                <a:solidFill>
                  <a:schemeClr val="dk1"/>
                </a:solidFill>
                <a:latin typeface="Average"/>
                <a:ea typeface="Average"/>
                <a:cs typeface="Average"/>
                <a:sym typeface="Average"/>
              </a:rPr>
              <a:t>Arduino</a:t>
            </a:r>
            <a:endParaRPr dirty="0">
              <a:solidFill>
                <a:schemeClr val="dk1"/>
              </a:solidFill>
              <a:latin typeface="Average"/>
              <a:ea typeface="Average"/>
              <a:cs typeface="Average"/>
              <a:sym typeface="Average"/>
            </a:endParaRPr>
          </a:p>
          <a:p>
            <a:pPr marL="457200" lvl="0" indent="-311150" algn="l" rtl="0">
              <a:spcBef>
                <a:spcPts val="0"/>
              </a:spcBef>
              <a:spcAft>
                <a:spcPts val="0"/>
              </a:spcAft>
              <a:buClr>
                <a:schemeClr val="dk1"/>
              </a:buClr>
              <a:buSzPts val="1300"/>
              <a:buFont typeface="Average"/>
              <a:buChar char="●"/>
            </a:pPr>
            <a:r>
              <a:rPr lang="en" dirty="0">
                <a:solidFill>
                  <a:schemeClr val="dk1"/>
                </a:solidFill>
                <a:latin typeface="Average"/>
                <a:ea typeface="Average"/>
                <a:cs typeface="Average"/>
                <a:sym typeface="Average"/>
              </a:rPr>
              <a:t>Rail System</a:t>
            </a:r>
            <a:endParaRPr dirty="0">
              <a:solidFill>
                <a:schemeClr val="dk1"/>
              </a:solidFill>
              <a:latin typeface="Average"/>
              <a:ea typeface="Average"/>
              <a:cs typeface="Average"/>
              <a:sym typeface="Average"/>
            </a:endParaRPr>
          </a:p>
          <a:p>
            <a:pPr marL="457200" lvl="0" indent="-311150" algn="l" rtl="0">
              <a:spcBef>
                <a:spcPts val="0"/>
              </a:spcBef>
              <a:spcAft>
                <a:spcPts val="0"/>
              </a:spcAft>
              <a:buClr>
                <a:schemeClr val="dk1"/>
              </a:buClr>
              <a:buSzPts val="1300"/>
              <a:buFont typeface="Average"/>
              <a:buChar char="●"/>
            </a:pPr>
            <a:r>
              <a:rPr lang="en" dirty="0">
                <a:solidFill>
                  <a:schemeClr val="dk1"/>
                </a:solidFill>
                <a:latin typeface="Average"/>
                <a:ea typeface="Average"/>
                <a:cs typeface="Average"/>
                <a:sym typeface="Average"/>
              </a:rPr>
              <a:t>Servo Motors</a:t>
            </a:r>
            <a:endParaRPr dirty="0">
              <a:solidFill>
                <a:schemeClr val="dk1"/>
              </a:solidFill>
              <a:latin typeface="Average"/>
              <a:ea typeface="Average"/>
              <a:cs typeface="Average"/>
              <a:sym typeface="Average"/>
            </a:endParaRPr>
          </a:p>
          <a:p>
            <a:pPr marL="914400" lvl="1" indent="-298450" algn="l" rtl="0">
              <a:spcBef>
                <a:spcPts val="0"/>
              </a:spcBef>
              <a:spcAft>
                <a:spcPts val="0"/>
              </a:spcAft>
              <a:buClr>
                <a:schemeClr val="dk1"/>
              </a:buClr>
              <a:buSzPts val="1100"/>
              <a:buFont typeface="Average"/>
              <a:buChar char="○"/>
            </a:pPr>
            <a:r>
              <a:rPr lang="en" dirty="0">
                <a:solidFill>
                  <a:schemeClr val="dk1"/>
                </a:solidFill>
                <a:latin typeface="Average"/>
                <a:ea typeface="Average"/>
                <a:cs typeface="Average"/>
                <a:sym typeface="Average"/>
              </a:rPr>
              <a:t>Parallax Feedback 360 High-Speed Servo</a:t>
            </a:r>
            <a:endParaRPr dirty="0">
              <a:solidFill>
                <a:schemeClr val="dk1"/>
              </a:solidFill>
              <a:latin typeface="Average"/>
              <a:ea typeface="Average"/>
              <a:cs typeface="Average"/>
              <a:sym typeface="Average"/>
            </a:endParaRPr>
          </a:p>
          <a:p>
            <a:pPr marL="457200" lvl="0" indent="-311150" algn="l" rtl="0">
              <a:spcBef>
                <a:spcPts val="0"/>
              </a:spcBef>
              <a:spcAft>
                <a:spcPts val="0"/>
              </a:spcAft>
              <a:buClr>
                <a:schemeClr val="dk1"/>
              </a:buClr>
              <a:buSzPts val="1300"/>
              <a:buFont typeface="Average"/>
              <a:buChar char="●"/>
            </a:pPr>
            <a:r>
              <a:rPr lang="en" dirty="0">
                <a:solidFill>
                  <a:schemeClr val="dk1"/>
                </a:solidFill>
                <a:latin typeface="Average"/>
                <a:ea typeface="Average"/>
                <a:cs typeface="Average"/>
                <a:sym typeface="Average"/>
              </a:rPr>
              <a:t>Distance sensors</a:t>
            </a:r>
            <a:endParaRPr dirty="0">
              <a:solidFill>
                <a:schemeClr val="dk1"/>
              </a:solidFill>
              <a:latin typeface="Average"/>
              <a:ea typeface="Average"/>
              <a:cs typeface="Average"/>
              <a:sym typeface="Average"/>
            </a:endParaRPr>
          </a:p>
          <a:p>
            <a:pPr marL="457200" lvl="0" indent="-311150" algn="l" rtl="0">
              <a:spcBef>
                <a:spcPts val="0"/>
              </a:spcBef>
              <a:spcAft>
                <a:spcPts val="0"/>
              </a:spcAft>
              <a:buClr>
                <a:schemeClr val="dk1"/>
              </a:buClr>
              <a:buSzPts val="1300"/>
              <a:buFont typeface="Average"/>
              <a:buChar char="●"/>
            </a:pPr>
            <a:r>
              <a:rPr lang="en" dirty="0">
                <a:solidFill>
                  <a:schemeClr val="dk1"/>
                </a:solidFill>
                <a:latin typeface="Average"/>
                <a:ea typeface="Average"/>
                <a:cs typeface="Average"/>
                <a:sym typeface="Average"/>
              </a:rPr>
              <a:t>Load Cells</a:t>
            </a:r>
            <a:endParaRPr dirty="0">
              <a:solidFill>
                <a:schemeClr val="dk1"/>
              </a:solidFill>
              <a:latin typeface="Average"/>
              <a:ea typeface="Average"/>
              <a:cs typeface="Average"/>
              <a:sym typeface="Average"/>
            </a:endParaRPr>
          </a:p>
          <a:p>
            <a:pPr marL="914400" lvl="1" indent="-298450" algn="l" rtl="0">
              <a:spcBef>
                <a:spcPts val="0"/>
              </a:spcBef>
              <a:spcAft>
                <a:spcPts val="0"/>
              </a:spcAft>
              <a:buClr>
                <a:schemeClr val="dk1"/>
              </a:buClr>
              <a:buSzPts val="1100"/>
              <a:buFont typeface="Average"/>
              <a:buChar char="○"/>
            </a:pPr>
            <a:r>
              <a:rPr lang="en" dirty="0">
                <a:solidFill>
                  <a:schemeClr val="dk1"/>
                </a:solidFill>
                <a:latin typeface="Average"/>
                <a:ea typeface="Average"/>
                <a:cs typeface="Average"/>
                <a:sym typeface="Average"/>
              </a:rPr>
              <a:t>FSR01CE</a:t>
            </a:r>
            <a:endParaRPr dirty="0">
              <a:solidFill>
                <a:schemeClr val="dk1"/>
              </a:solidFill>
              <a:latin typeface="Average"/>
              <a:ea typeface="Average"/>
              <a:cs typeface="Average"/>
              <a:sym typeface="Average"/>
            </a:endParaRPr>
          </a:p>
          <a:p>
            <a:pPr marL="0" lvl="0" indent="0" algn="l" rtl="0">
              <a:spcBef>
                <a:spcPts val="1200"/>
              </a:spcBef>
              <a:spcAft>
                <a:spcPts val="1200"/>
              </a:spcAft>
              <a:buNone/>
            </a:pPr>
            <a:endParaRPr dirty="0"/>
          </a:p>
        </p:txBody>
      </p:sp>
      <p:sp>
        <p:nvSpPr>
          <p:cNvPr id="100" name="Google Shape;100;p15"/>
          <p:cNvSpPr txBox="1">
            <a:spLocks noGrp="1"/>
          </p:cNvSpPr>
          <p:nvPr>
            <p:ph type="body" idx="1"/>
          </p:nvPr>
        </p:nvSpPr>
        <p:spPr>
          <a:xfrm>
            <a:off x="4557824" y="1727100"/>
            <a:ext cx="35424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dirty="0">
                <a:solidFill>
                  <a:schemeClr val="dk1"/>
                </a:solidFill>
                <a:latin typeface="Average"/>
                <a:ea typeface="Average"/>
                <a:cs typeface="Average"/>
                <a:sym typeface="Average"/>
              </a:rPr>
              <a:t>Software</a:t>
            </a:r>
            <a:endParaRPr dirty="0">
              <a:solidFill>
                <a:schemeClr val="dk1"/>
              </a:solidFill>
              <a:latin typeface="Average"/>
              <a:ea typeface="Average"/>
              <a:cs typeface="Average"/>
              <a:sym typeface="Average"/>
            </a:endParaRPr>
          </a:p>
          <a:p>
            <a:pPr marL="457200" lvl="0" indent="-311150" algn="l" rtl="0">
              <a:spcBef>
                <a:spcPts val="1200"/>
              </a:spcBef>
              <a:spcAft>
                <a:spcPts val="0"/>
              </a:spcAft>
              <a:buClr>
                <a:schemeClr val="dk1"/>
              </a:buClr>
              <a:buSzPts val="1300"/>
              <a:buFont typeface="Average"/>
              <a:buChar char="●"/>
            </a:pPr>
            <a:r>
              <a:rPr lang="en" dirty="0">
                <a:solidFill>
                  <a:schemeClr val="dk1"/>
                </a:solidFill>
                <a:latin typeface="Average"/>
                <a:ea typeface="Average"/>
                <a:cs typeface="Average"/>
                <a:sym typeface="Average"/>
              </a:rPr>
              <a:t>OpenCV / Tensorflow</a:t>
            </a:r>
            <a:endParaRPr dirty="0">
              <a:solidFill>
                <a:schemeClr val="dk1"/>
              </a:solidFill>
              <a:latin typeface="Average"/>
              <a:ea typeface="Average"/>
              <a:cs typeface="Average"/>
              <a:sym typeface="Average"/>
            </a:endParaRPr>
          </a:p>
          <a:p>
            <a:pPr marL="457200" lvl="0" indent="-311150" algn="l" rtl="0">
              <a:spcBef>
                <a:spcPts val="0"/>
              </a:spcBef>
              <a:spcAft>
                <a:spcPts val="0"/>
              </a:spcAft>
              <a:buClr>
                <a:schemeClr val="dk1"/>
              </a:buClr>
              <a:buSzPts val="1300"/>
              <a:buFont typeface="Average"/>
              <a:buChar char="●"/>
            </a:pPr>
            <a:r>
              <a:rPr lang="en" dirty="0">
                <a:solidFill>
                  <a:schemeClr val="dk1"/>
                </a:solidFill>
                <a:latin typeface="Average"/>
                <a:ea typeface="Average"/>
                <a:cs typeface="Average"/>
                <a:sym typeface="Average"/>
              </a:rPr>
              <a:t>Python (Raspberry Pi)</a:t>
            </a:r>
            <a:endParaRPr dirty="0">
              <a:solidFill>
                <a:schemeClr val="dk1"/>
              </a:solidFill>
              <a:latin typeface="Average"/>
              <a:ea typeface="Average"/>
              <a:cs typeface="Average"/>
              <a:sym typeface="Average"/>
            </a:endParaRPr>
          </a:p>
          <a:p>
            <a:pPr marL="914400" lvl="1" indent="-298450" algn="l" rtl="0">
              <a:spcBef>
                <a:spcPts val="0"/>
              </a:spcBef>
              <a:spcAft>
                <a:spcPts val="0"/>
              </a:spcAft>
              <a:buClr>
                <a:schemeClr val="dk1"/>
              </a:buClr>
              <a:buSzPts val="1100"/>
              <a:buFont typeface="Average"/>
              <a:buChar char="○"/>
            </a:pPr>
            <a:r>
              <a:rPr lang="en" dirty="0">
                <a:solidFill>
                  <a:schemeClr val="dk1"/>
                </a:solidFill>
                <a:latin typeface="Average"/>
                <a:ea typeface="Average"/>
                <a:cs typeface="Average"/>
                <a:sym typeface="Average"/>
              </a:rPr>
              <a:t>WiringPi library no longer available</a:t>
            </a:r>
            <a:endParaRPr dirty="0">
              <a:solidFill>
                <a:schemeClr val="dk1"/>
              </a:solidFill>
              <a:latin typeface="Average"/>
              <a:ea typeface="Average"/>
              <a:cs typeface="Average"/>
              <a:sym typeface="Average"/>
            </a:endParaRPr>
          </a:p>
          <a:p>
            <a:pPr marL="457200" lvl="0" indent="-311150" algn="l" rtl="0">
              <a:spcBef>
                <a:spcPts val="0"/>
              </a:spcBef>
              <a:spcAft>
                <a:spcPts val="0"/>
              </a:spcAft>
              <a:buClr>
                <a:schemeClr val="dk1"/>
              </a:buClr>
              <a:buSzPts val="1300"/>
              <a:buFont typeface="Average"/>
              <a:buChar char="●"/>
            </a:pPr>
            <a:r>
              <a:rPr lang="en" dirty="0">
                <a:solidFill>
                  <a:schemeClr val="dk1"/>
                </a:solidFill>
                <a:latin typeface="Average"/>
                <a:ea typeface="Average"/>
                <a:cs typeface="Average"/>
                <a:sym typeface="Average"/>
              </a:rPr>
              <a:t>Arduino</a:t>
            </a:r>
            <a:endParaRPr dirty="0">
              <a:solidFill>
                <a:schemeClr val="dk1"/>
              </a:solidFill>
              <a:latin typeface="Average"/>
              <a:ea typeface="Average"/>
              <a:cs typeface="Average"/>
              <a:sym typeface="Average"/>
            </a:endParaRPr>
          </a:p>
          <a:p>
            <a:pPr marL="914400" lvl="1" indent="-298450" algn="l" rtl="0">
              <a:spcBef>
                <a:spcPts val="0"/>
              </a:spcBef>
              <a:spcAft>
                <a:spcPts val="0"/>
              </a:spcAft>
              <a:buClr>
                <a:schemeClr val="dk1"/>
              </a:buClr>
              <a:buSzPts val="1100"/>
              <a:buFont typeface="Average"/>
              <a:buChar char="○"/>
            </a:pPr>
            <a:r>
              <a:rPr lang="en" dirty="0">
                <a:solidFill>
                  <a:schemeClr val="dk1"/>
                </a:solidFill>
                <a:latin typeface="Average"/>
                <a:ea typeface="Average"/>
                <a:cs typeface="Average"/>
                <a:sym typeface="Average"/>
              </a:rPr>
              <a:t>Write code to control the motors based on input from Raspberry Pi</a:t>
            </a:r>
            <a:endParaRPr dirty="0">
              <a:solidFill>
                <a:schemeClr val="dk1"/>
              </a:solidFill>
              <a:latin typeface="Average"/>
              <a:ea typeface="Average"/>
              <a:cs typeface="Average"/>
              <a:sym typeface="Average"/>
            </a:endParaRPr>
          </a:p>
          <a:p>
            <a:pPr marL="0" lvl="0" indent="0" algn="l" rtl="0">
              <a:spcBef>
                <a:spcPts val="1200"/>
              </a:spcBef>
              <a:spcAft>
                <a:spcPts val="0"/>
              </a:spcAft>
              <a:buClr>
                <a:schemeClr val="dk1"/>
              </a:buClr>
              <a:buSzPts val="1100"/>
              <a:buFont typeface="Arial"/>
              <a:buNone/>
            </a:pPr>
            <a:endParaRPr dirty="0">
              <a:solidFill>
                <a:srgbClr val="CACACA"/>
              </a:solidFill>
              <a:latin typeface="Average"/>
              <a:ea typeface="Average"/>
              <a:cs typeface="Average"/>
              <a:sym typeface="Average"/>
            </a:endParaRPr>
          </a:p>
          <a:p>
            <a:pPr marL="0" lvl="0" indent="0" algn="l" rtl="0">
              <a:spcBef>
                <a:spcPts val="1200"/>
              </a:spcBef>
              <a:spcAft>
                <a:spcPts val="120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Final Block Diagram</a:t>
            </a:r>
            <a:endParaRPr/>
          </a:p>
        </p:txBody>
      </p:sp>
      <p:pic>
        <p:nvPicPr>
          <p:cNvPr id="106" name="Google Shape;106;p16"/>
          <p:cNvPicPr preferRelativeResize="0"/>
          <p:nvPr/>
        </p:nvPicPr>
        <p:blipFill>
          <a:blip r:embed="rId3">
            <a:alphaModFix/>
          </a:blip>
          <a:stretch>
            <a:fillRect/>
          </a:stretch>
        </p:blipFill>
        <p:spPr>
          <a:xfrm>
            <a:off x="2671300" y="1422751"/>
            <a:ext cx="5427400" cy="37207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Current State</a:t>
            </a:r>
            <a:endParaRPr dirty="0"/>
          </a:p>
        </p:txBody>
      </p:sp>
      <p:sp>
        <p:nvSpPr>
          <p:cNvPr id="112" name="Google Shape;112;p17"/>
          <p:cNvSpPr txBox="1">
            <a:spLocks noGrp="1"/>
          </p:cNvSpPr>
          <p:nvPr>
            <p:ph type="body" idx="1"/>
          </p:nvPr>
        </p:nvSpPr>
        <p:spPr>
          <a:xfrm>
            <a:off x="729450" y="2036347"/>
            <a:ext cx="7688700" cy="2670334"/>
          </a:xfrm>
          <a:prstGeom prst="rect">
            <a:avLst/>
          </a:prstGeom>
        </p:spPr>
        <p:txBody>
          <a:bodyPr spcFirstLastPara="1" wrap="square" lIns="91425" tIns="91425" rIns="91425" bIns="91425" anchor="t" anchorCtr="0">
            <a:noAutofit/>
          </a:bodyPr>
          <a:lstStyle/>
          <a:p>
            <a:pPr marL="457200" lvl="0" indent="-292576" algn="l" rtl="0">
              <a:spcBef>
                <a:spcPts val="0"/>
              </a:spcBef>
              <a:spcAft>
                <a:spcPts val="0"/>
              </a:spcAft>
              <a:buSzPct val="100000"/>
              <a:buChar char="●"/>
            </a:pPr>
            <a:r>
              <a:rPr lang="en" sz="1000" b="1" dirty="0"/>
              <a:t>Load Cells</a:t>
            </a:r>
            <a:endParaRPr sz="1000" b="1" dirty="0"/>
          </a:p>
          <a:p>
            <a:pPr marL="914400" lvl="1" indent="-282733" algn="l" rtl="0">
              <a:spcBef>
                <a:spcPts val="0"/>
              </a:spcBef>
              <a:spcAft>
                <a:spcPts val="0"/>
              </a:spcAft>
              <a:buSzPct val="100000"/>
              <a:buChar char="○"/>
            </a:pPr>
            <a:r>
              <a:rPr lang="en" sz="900" dirty="0"/>
              <a:t>Arduino detects when item is inserted using load cell values</a:t>
            </a:r>
            <a:endParaRPr sz="900" dirty="0"/>
          </a:p>
          <a:p>
            <a:pPr marL="914400" lvl="1" indent="-282733" algn="l" rtl="0">
              <a:spcBef>
                <a:spcPts val="0"/>
              </a:spcBef>
              <a:spcAft>
                <a:spcPts val="0"/>
              </a:spcAft>
              <a:buSzPct val="100000"/>
              <a:buChar char="○"/>
            </a:pPr>
            <a:r>
              <a:rPr lang="en" sz="900" dirty="0"/>
              <a:t>Arduino sends signal indicating object is present</a:t>
            </a:r>
            <a:endParaRPr sz="900" dirty="0"/>
          </a:p>
          <a:p>
            <a:pPr marL="914400" lvl="1" indent="-282733" algn="l" rtl="0">
              <a:spcBef>
                <a:spcPts val="0"/>
              </a:spcBef>
              <a:spcAft>
                <a:spcPts val="600"/>
              </a:spcAft>
              <a:buSzPct val="100000"/>
              <a:buChar char="○"/>
            </a:pPr>
            <a:r>
              <a:rPr lang="en" sz="900" dirty="0"/>
              <a:t>If threshold is passed it will indicate object is glass (only used for bottle classification)</a:t>
            </a:r>
          </a:p>
          <a:p>
            <a:pPr marL="457200" lvl="0" indent="-292576" algn="l" rtl="0">
              <a:spcBef>
                <a:spcPts val="0"/>
              </a:spcBef>
              <a:spcAft>
                <a:spcPts val="0"/>
              </a:spcAft>
              <a:buSzPct val="100000"/>
              <a:buChar char="●"/>
            </a:pPr>
            <a:r>
              <a:rPr lang="en" sz="1000" b="1" dirty="0"/>
              <a:t>Image/Video Processing</a:t>
            </a:r>
            <a:endParaRPr sz="1000" b="1" dirty="0"/>
          </a:p>
          <a:p>
            <a:pPr marL="914400" lvl="1" indent="-282733" algn="l" rtl="0">
              <a:spcBef>
                <a:spcPts val="0"/>
              </a:spcBef>
              <a:spcAft>
                <a:spcPts val="0"/>
              </a:spcAft>
              <a:buSzPct val="100000"/>
              <a:buChar char="○"/>
            </a:pPr>
            <a:r>
              <a:rPr lang="en" sz="900" dirty="0"/>
              <a:t>First, the Raspberry Pi will use Video Processing to see if a bottle is present in the carriage</a:t>
            </a:r>
            <a:endParaRPr sz="900" dirty="0"/>
          </a:p>
          <a:p>
            <a:pPr marL="914400" lvl="1" indent="-282733" algn="l" rtl="0">
              <a:spcBef>
                <a:spcPts val="0"/>
              </a:spcBef>
              <a:spcAft>
                <a:spcPts val="0"/>
              </a:spcAft>
              <a:buSzPct val="100000"/>
              <a:buChar char="○"/>
            </a:pPr>
            <a:r>
              <a:rPr lang="en" sz="900" dirty="0"/>
              <a:t>If a bottle is not detected in the first 5 iterations, the raspberry Pi will take an image and count the total number of pixels inside our HSV range</a:t>
            </a:r>
            <a:endParaRPr sz="900" dirty="0"/>
          </a:p>
          <a:p>
            <a:pPr marL="914400" lvl="1" indent="-282733" algn="l" rtl="0">
              <a:spcBef>
                <a:spcPts val="0"/>
              </a:spcBef>
              <a:spcAft>
                <a:spcPts val="0"/>
              </a:spcAft>
              <a:buSzPct val="100000"/>
              <a:buChar char="○"/>
            </a:pPr>
            <a:r>
              <a:rPr lang="en" sz="900" dirty="0"/>
              <a:t>If the threshold is not passed, object will be classified as miscellaneous</a:t>
            </a:r>
            <a:endParaRPr sz="900" dirty="0"/>
          </a:p>
          <a:p>
            <a:pPr marL="914400" lvl="1" indent="-282733" algn="l" rtl="0">
              <a:spcBef>
                <a:spcPts val="0"/>
              </a:spcBef>
              <a:spcAft>
                <a:spcPts val="600"/>
              </a:spcAft>
              <a:buSzPct val="100000"/>
              <a:buChar char="○"/>
            </a:pPr>
            <a:r>
              <a:rPr lang="en" sz="900" dirty="0"/>
              <a:t>Classification is sent back to Arduino</a:t>
            </a:r>
          </a:p>
          <a:p>
            <a:pPr marL="457200" lvl="0" indent="-292576" algn="l" rtl="0">
              <a:spcBef>
                <a:spcPts val="0"/>
              </a:spcBef>
              <a:spcAft>
                <a:spcPts val="0"/>
              </a:spcAft>
              <a:buSzPct val="100000"/>
              <a:buChar char="●"/>
            </a:pPr>
            <a:r>
              <a:rPr lang="en" sz="1000" b="1" dirty="0"/>
              <a:t>Carriage Movement</a:t>
            </a:r>
            <a:endParaRPr sz="1000" b="1" dirty="0"/>
          </a:p>
          <a:p>
            <a:pPr marL="914400" lvl="1" indent="-282733" algn="l" rtl="0">
              <a:spcBef>
                <a:spcPts val="0"/>
              </a:spcBef>
              <a:spcAft>
                <a:spcPts val="0"/>
              </a:spcAft>
              <a:buSzPct val="100000"/>
              <a:buChar char="○"/>
            </a:pPr>
            <a:r>
              <a:rPr lang="en" sz="900" dirty="0"/>
              <a:t>Given the classification information, the Arduino will move the carriage over the corresponding bin. This is done with continuous servo motors attached to a belt</a:t>
            </a:r>
            <a:endParaRPr sz="900" dirty="0"/>
          </a:p>
          <a:p>
            <a:pPr marL="914400" lvl="1" indent="-282733" algn="l" rtl="0">
              <a:spcBef>
                <a:spcPts val="0"/>
              </a:spcBef>
              <a:spcAft>
                <a:spcPts val="0"/>
              </a:spcAft>
              <a:buSzPct val="100000"/>
              <a:buChar char="○"/>
            </a:pPr>
            <a:r>
              <a:rPr lang="en" sz="900" dirty="0"/>
              <a:t>Once over the correct bin, the Arduino will activate the trap door, dropping the item into its bin</a:t>
            </a:r>
            <a:endParaRPr sz="900" dirty="0"/>
          </a:p>
          <a:p>
            <a:pPr marL="914400" lvl="1" indent="-282733" algn="l" rtl="0">
              <a:spcBef>
                <a:spcPts val="0"/>
              </a:spcBef>
              <a:spcAft>
                <a:spcPts val="0"/>
              </a:spcAft>
              <a:buSzPct val="100000"/>
              <a:buChar char="○"/>
            </a:pPr>
            <a:r>
              <a:rPr lang="en" sz="900" dirty="0"/>
              <a:t>Finally, the Arduino will run the motor until it trips the limit switch, indicating it has reached the base location.</a:t>
            </a:r>
            <a:endParaRPr sz="900" dirty="0"/>
          </a:p>
        </p:txBody>
      </p:sp>
      <p:pic>
        <p:nvPicPr>
          <p:cNvPr id="113" name="Google Shape;113;p17"/>
          <p:cNvPicPr preferRelativeResize="0"/>
          <p:nvPr/>
        </p:nvPicPr>
        <p:blipFill>
          <a:blip r:embed="rId3">
            <a:alphaModFix/>
          </a:blip>
          <a:stretch>
            <a:fillRect/>
          </a:stretch>
        </p:blipFill>
        <p:spPr>
          <a:xfrm>
            <a:off x="6320184" y="717527"/>
            <a:ext cx="1888150" cy="130974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Video Demo</a:t>
            </a:r>
            <a:endParaRPr/>
          </a:p>
        </p:txBody>
      </p:sp>
      <p:pic>
        <p:nvPicPr>
          <p:cNvPr id="3" name="Picture 2" descr="A picture containing indoor, person&#10;&#10;Description automatically generated">
            <a:extLst>
              <a:ext uri="{FF2B5EF4-FFF2-40B4-BE49-F238E27FC236}">
                <a16:creationId xmlns:a16="http://schemas.microsoft.com/office/drawing/2014/main" id="{F40CE068-D619-8D08-28C3-BBDF14CE7E85}"/>
              </a:ext>
            </a:extLst>
          </p:cNvPr>
          <p:cNvPicPr>
            <a:picLocks noChangeAspect="1"/>
          </p:cNvPicPr>
          <p:nvPr/>
        </p:nvPicPr>
        <p:blipFill>
          <a:blip r:embed="rId3"/>
          <a:stretch>
            <a:fillRect/>
          </a:stretch>
        </p:blipFill>
        <p:spPr>
          <a:xfrm>
            <a:off x="2239039" y="1875838"/>
            <a:ext cx="5019453" cy="282762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Future State</a:t>
            </a:r>
            <a:endParaRPr dirty="0"/>
          </a:p>
        </p:txBody>
      </p:sp>
      <p:sp>
        <p:nvSpPr>
          <p:cNvPr id="125" name="Google Shape;125;p19"/>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sz="1000" b="1" dirty="0"/>
              <a:t>Bin System</a:t>
            </a:r>
            <a:endParaRPr sz="1000" b="1" dirty="0"/>
          </a:p>
          <a:p>
            <a:pPr marL="914400" lvl="1" indent="-298450" algn="l" rtl="0">
              <a:spcBef>
                <a:spcPts val="0"/>
              </a:spcBef>
              <a:spcAft>
                <a:spcPts val="600"/>
              </a:spcAft>
              <a:buSzPts val="1100"/>
              <a:buChar char="○"/>
            </a:pPr>
            <a:r>
              <a:rPr lang="en" sz="900" dirty="0"/>
              <a:t>Integrate with Raspberry Pi code</a:t>
            </a:r>
            <a:r>
              <a:rPr lang="en-US" sz="900" dirty="0"/>
              <a:t> to indicate when the bins are full</a:t>
            </a:r>
          </a:p>
          <a:p>
            <a:pPr marL="457200" lvl="0" indent="-311150" algn="l" rtl="0">
              <a:spcBef>
                <a:spcPts val="0"/>
              </a:spcBef>
              <a:spcAft>
                <a:spcPts val="0"/>
              </a:spcAft>
              <a:buSzPts val="1300"/>
              <a:buChar char="●"/>
            </a:pPr>
            <a:r>
              <a:rPr lang="en-US" sz="1000" b="1" dirty="0"/>
              <a:t>Belt Movement</a:t>
            </a:r>
          </a:p>
          <a:p>
            <a:pPr marL="914400" lvl="1" indent="-298450" algn="l" rtl="0">
              <a:spcBef>
                <a:spcPts val="0"/>
              </a:spcBef>
              <a:spcAft>
                <a:spcPts val="600"/>
              </a:spcAft>
              <a:buSzPts val="1100"/>
              <a:buChar char="○"/>
            </a:pPr>
            <a:r>
              <a:rPr lang="en" sz="900" dirty="0"/>
              <a:t>Improve Belt movement by adding a belt tentioner</a:t>
            </a:r>
            <a:endParaRPr sz="900" dirty="0"/>
          </a:p>
          <a:p>
            <a:pPr marL="457200" lvl="0" indent="-311150" algn="l" rtl="0">
              <a:spcBef>
                <a:spcPts val="0"/>
              </a:spcBef>
              <a:spcAft>
                <a:spcPts val="0"/>
              </a:spcAft>
              <a:buSzPts val="1300"/>
              <a:buChar char="●"/>
            </a:pPr>
            <a:r>
              <a:rPr lang="en" sz="1000" b="1" dirty="0"/>
              <a:t>Can detection</a:t>
            </a:r>
            <a:endParaRPr sz="1000" b="1" dirty="0"/>
          </a:p>
          <a:p>
            <a:pPr marL="914400" lvl="1" indent="-298450" algn="l" rtl="0">
              <a:spcBef>
                <a:spcPts val="0"/>
              </a:spcBef>
              <a:spcAft>
                <a:spcPts val="0"/>
              </a:spcAft>
              <a:buSzPts val="1100"/>
              <a:buChar char="○"/>
            </a:pPr>
            <a:r>
              <a:rPr lang="en" sz="900" dirty="0"/>
              <a:t>Improve reliability of Can detection by training an ML model</a:t>
            </a:r>
            <a:endParaRPr sz="900" dirty="0"/>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TotalTime>
  <Words>415</Words>
  <Application>Microsoft Office PowerPoint</Application>
  <PresentationFormat>On-screen Show (16:9)</PresentationFormat>
  <Paragraphs>47</Paragraphs>
  <Slides>7</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Raleway</vt:lpstr>
      <vt:lpstr>Average</vt:lpstr>
      <vt:lpstr>Lato</vt:lpstr>
      <vt:lpstr>Streamline</vt:lpstr>
      <vt:lpstr>Team TBA’s Recycling Sorter</vt:lpstr>
      <vt:lpstr>Project Overview</vt:lpstr>
      <vt:lpstr>Technology Used</vt:lpstr>
      <vt:lpstr>Final Block Diagram</vt:lpstr>
      <vt:lpstr>Current State</vt:lpstr>
      <vt:lpstr>Video Demo</vt:lpstr>
      <vt:lpstr>Future State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TBA’s Recycling Sorter</dc:title>
  <cp:lastModifiedBy>Brian Rose</cp:lastModifiedBy>
  <cp:revision>4</cp:revision>
  <dcterms:modified xsi:type="dcterms:W3CDTF">2022-06-20T19:07:59Z</dcterms:modified>
</cp:coreProperties>
</file>